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12192000" cy="6858000"/>
  <p:notesSz cx="6858000" cy="9144000"/>
  <p:embeddedFontLst>
    <p:embeddedFont>
      <p:font typeface="Raleway"/>
      <p:regular r:id="rId29"/>
    </p:embeddedFont>
    <p:embeddedFont>
      <p:font typeface="Lato" panose="020F0502020204030203"/>
      <p:regular r:id="rId30"/>
    </p:embeddedFont>
    <p:embeddedFont>
      <p:font typeface="微軟正黑體" panose="020B0604030504040204" charset="-120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" name="Google Shape;5;n"/>
          <p:cNvSpPr/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2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5" Type="http://schemas.openxmlformats.org/officeDocument/2006/relationships/hyperlink" Target="https://docs.nvidia.com/jetson/archives/r36.3/DeveloperGuide/SD/FlashingSupport.html#updating-jetson-orin-nano-devkit-from-jetpack-5-to-jetpack-6" TargetMode="External"/><Relationship Id="rId4" Type="http://schemas.openxmlformats.org/officeDocument/2006/relationships/hyperlink" Target="https://developer.nvidia.com/embedded/learn/jetson-agx-orin-devkit-user-guide/two_ways_to_set_up_software.html" TargetMode="External"/><Relationship Id="rId3" Type="http://schemas.openxmlformats.org/officeDocument/2006/relationships/hyperlink" Target="https://forums.developer.nvidia.com/t/jetpack-6-0-production-release-announcement/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jetson/archives/r34.1/DeveloperGuide/text/IN/QuickStart.html#types-and-models-of-jetson-devices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37a2916d86_0_2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37a2916d86_0_2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6" name="Google Shape;96;g237a2916d86_0_20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e2292bd849_0_3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e2292bd849_0_33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2" name="Google Shape;182;g2e2292bd849_0_33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e2292bd849_0_8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e2292bd849_0_82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1" name="Google Shape;191;g2e2292bd849_0_82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e2292bd849_0_9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e2292bd849_0_98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0" name="Google Shape;200;g2e2292bd849_0_98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e2292bd849_0_9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e2292bd849_0_9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9" name="Google Shape;209;g2e2292bd849_0_90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e2292bd849_0_10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e2292bd849_0_106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8" name="Google Shape;218;g2e2292bd849_0_106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e2292bd849_0_4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e2292bd849_0_41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8" name="Google Shape;228;g2e2292bd849_0_41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e2292bd849_0_4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e2292bd849_0_49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7" name="Google Shape;237;g2e2292bd849_0_49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e2864e8585_0_1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e2864e8585_0_15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6" name="Google Shape;246;g2e2864e8585_0_15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e2864e8585_0_2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e2864e8585_0_25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5" name="Google Shape;255;g2e2864e8585_0_25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e2864e8585_0_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e2864e8585_0_7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4" name="Google Shape;264;g2e2864e8585_0_7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37a2916d86_0_13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37a2916d86_0_138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5" name="Google Shape;105;g237a2916d86_0_138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37a2916d86_0_12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37a2916d86_0_129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3" name="Google Shape;273;g237a2916d86_0_129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41526ee178_0_5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41526ee178_0_51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2" name="Google Shape;282;g241526ee178_0_51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6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90" name="Google Shape;290;p4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37a2916d86_0_8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37a2916d86_0_81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https://forums.developer.nvidia.com/t/jetpack-6-0-production-release-announcement/</a:t>
            </a:r>
            <a:endParaRPr lang="zh-TW" u="sng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https://developer.nvidia.com/embedded/learn/jetson-agx-orin-devkit-user-guide/two_ways_to_set_up_software.html</a:t>
            </a:r>
            <a:endParaRPr lang="zh-TW" u="sng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5"/>
              </a:rPr>
              <a:t>https://docs.nvidia.com/jetson/archives/r36.3/DeveloperGuide/SD/FlashingSupport.html#updating-jetson-orin-nano-devkit-from-jetpack-5-to-jetpack-6</a:t>
            </a:r>
            <a:endParaRPr lang="zh-TW" u="sng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4" name="Google Shape;114;g237a2916d86_0_81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6477eb1948_0_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6477eb1948_0_6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https://docs.nvidia.com/jetson/archives/r34.1/DeveloperGuide/text/IN/QuickStart.html#types-and-models-of-jetson-devices</a:t>
            </a:r>
            <a:endParaRPr lang="zh-TW" u="sng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3" name="Google Shape;123;g26477eb1948_0_6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6477eb1948_0_1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6477eb1948_0_14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3" name="Google Shape;133;g26477eb1948_0_14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e2292bd849_0_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e2292bd849_0_1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3" name="Google Shape;143;g2e2292bd849_0_1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e2292bd849_0_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e2292bd849_0_9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3" name="Google Shape;153;g2e2292bd849_0_9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e2292bd849_0_1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e2292bd849_0_17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3" name="Google Shape;163;g2e2292bd849_0_17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e2292bd849_0_2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e2292bd849_0_25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3" name="Google Shape;173;g2e2292bd849_0_25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solidFill>
          <a:schemeClr val="lt2"/>
        </a:solidFill>
        <a:effectLst/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5" name="Google Shape;15;p2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16" name="Google Shape;16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7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972600" y="1763267"/>
            <a:ext cx="10250700" cy="221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9" name="Google Shape;19;p2"/>
          <p:cNvSpPr txBox="1"/>
          <p:nvPr>
            <p:ph type="subTitle" idx="1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" name="Google Shape;20;p2"/>
          <p:cNvSpPr txBox="1"/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1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79" name="Google Shape;79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" name="Google Shape;80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1" name="Google Shape;81;p11"/>
          <p:cNvSpPr txBox="1"/>
          <p:nvPr>
            <p:ph type="title" hasCustomPrompt="1"/>
          </p:nvPr>
        </p:nvSpPr>
        <p:spPr>
          <a:xfrm>
            <a:off x="972600" y="978600"/>
            <a:ext cx="10251300" cy="165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1"/>
          <p:cNvSpPr txBox="1"/>
          <p:nvPr>
            <p:ph type="body" idx="1"/>
          </p:nvPr>
        </p:nvSpPr>
        <p:spPr>
          <a:xfrm>
            <a:off x="972600" y="3030517"/>
            <a:ext cx="10251300" cy="210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11"/>
          <p:cNvSpPr txBox="1"/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/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" y="1586"/>
            <a:ext cx="12186364" cy="6854828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微軟正黑體" panose="020B0604030504040204" charset="-12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type="body" idx="1"/>
          </p:nvPr>
        </p:nvSpPr>
        <p:spPr>
          <a:xfrm>
            <a:off x="609600" y="1600203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微軟正黑體" panose="020B0604030504040204" charset="-12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微軟正黑體" panose="020B0604030504040204" charset="-12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微軟正黑體" panose="020B0604030504040204" charset="-12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微軟正黑體" panose="020B0604030504040204" charset="-12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微軟正黑體" panose="020B0604030504040204" charset="-12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微軟正黑體" panose="020B0604030504040204" charset="-12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微軟正黑體" panose="020B0604030504040204" charset="-12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微軟正黑體" panose="020B0604030504040204" charset="-12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微軟正黑體" panose="020B0604030504040204" charset="-12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1" name="Google Shape;91;p13"/>
          <p:cNvSpPr txBox="1"/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微軟正黑體" panose="020B0604030504040204" charset="-12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微軟正黑體" panose="020B0604030504040204" charset="-12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微軟正黑體" panose="020B0604030504040204" charset="-12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微軟正黑體" panose="020B0604030504040204" charset="-12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微軟正黑體" panose="020B0604030504040204" charset="-12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微軟正黑體" panose="020B0604030504040204" charset="-12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微軟正黑體" panose="020B0604030504040204" charset="-12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微軟正黑體" panose="020B0604030504040204" charset="-12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微軟正黑體" panose="020B0604030504040204" charset="-12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bg>
      <p:bgPr>
        <a:solidFill>
          <a:schemeClr val="dk1"/>
        </a:solidFill>
        <a:effectLst/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23" name="Google Shape;23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24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5" name="Google Shape;25;p3"/>
          <p:cNvSpPr txBox="1"/>
          <p:nvPr>
            <p:ph type="title"/>
          </p:nvPr>
        </p:nvSpPr>
        <p:spPr>
          <a:xfrm>
            <a:off x="972600" y="1763267"/>
            <a:ext cx="10251300" cy="20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9" name="Google Shape;29;p4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30" name="Google Shape;30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31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2" name="Google Shape;32;p4"/>
          <p:cNvSpPr txBox="1"/>
          <p:nvPr>
            <p:ph type="title"/>
          </p:nvPr>
        </p:nvSpPr>
        <p:spPr>
          <a:xfrm>
            <a:off x="972600" y="1758200"/>
            <a:ext cx="102516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33" name="Google Shape;33;p4"/>
          <p:cNvSpPr txBox="1"/>
          <p:nvPr>
            <p:ph type="body" idx="1"/>
          </p:nvPr>
        </p:nvSpPr>
        <p:spPr>
          <a:xfrm>
            <a:off x="972600" y="2771833"/>
            <a:ext cx="10251600" cy="301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7" name="Google Shape;37;p5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38" name="Google Shape;38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" name="Google Shape;39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0" name="Google Shape;40;p5"/>
          <p:cNvSpPr txBox="1"/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41" name="Google Shape;41;p5"/>
          <p:cNvSpPr txBox="1"/>
          <p:nvPr>
            <p:ph type="body" idx="1"/>
          </p:nvPr>
        </p:nvSpPr>
        <p:spPr>
          <a:xfrm>
            <a:off x="972434" y="2771833"/>
            <a:ext cx="5032500" cy="301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type="body" idx="2"/>
          </p:nvPr>
        </p:nvSpPr>
        <p:spPr>
          <a:xfrm>
            <a:off x="6191471" y="2771833"/>
            <a:ext cx="5032500" cy="301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6" name="Google Shape;46;p6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47" name="Google Shape;47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" name="Google Shape;48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9" name="Google Shape;49;p6"/>
          <p:cNvSpPr txBox="1"/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50" name="Google Shape;50;p6"/>
          <p:cNvSpPr txBox="1"/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3" name="Google Shape;53;p7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54" name="Google Shape;54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" name="Google Shape;55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6" name="Google Shape;56;p7"/>
          <p:cNvSpPr txBox="1"/>
          <p:nvPr>
            <p:ph type="title"/>
          </p:nvPr>
        </p:nvSpPr>
        <p:spPr>
          <a:xfrm>
            <a:off x="973333" y="1758200"/>
            <a:ext cx="4401300" cy="184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57" name="Google Shape;57;p7"/>
          <p:cNvSpPr txBox="1"/>
          <p:nvPr>
            <p:ph type="body" idx="1"/>
          </p:nvPr>
        </p:nvSpPr>
        <p:spPr>
          <a:xfrm>
            <a:off x="961633" y="3708967"/>
            <a:ext cx="4401300" cy="213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8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61" name="Google Shape;61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" name="Google Shape;62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3" name="Google Shape;63;p8"/>
          <p:cNvSpPr txBox="1"/>
          <p:nvPr>
            <p:ph type="title"/>
          </p:nvPr>
        </p:nvSpPr>
        <p:spPr>
          <a:xfrm>
            <a:off x="972600" y="1152400"/>
            <a:ext cx="9361500" cy="3980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8"/>
          <p:cNvSpPr txBox="1"/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7" name="Google Shape;67;p9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68" name="Google Shape;68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" name="Google Shape;69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0" name="Google Shape;70;p9"/>
          <p:cNvSpPr txBox="1"/>
          <p:nvPr>
            <p:ph type="title"/>
          </p:nvPr>
        </p:nvSpPr>
        <p:spPr>
          <a:xfrm>
            <a:off x="973333" y="1758200"/>
            <a:ext cx="4401300" cy="224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71" name="Google Shape;71;p9"/>
          <p:cNvSpPr txBox="1"/>
          <p:nvPr>
            <p:ph type="subTitle" idx="1"/>
          </p:nvPr>
        </p:nvSpPr>
        <p:spPr>
          <a:xfrm>
            <a:off x="966600" y="4215367"/>
            <a:ext cx="4401300" cy="1011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2" name="Google Shape;72;p9"/>
          <p:cNvSpPr txBox="1"/>
          <p:nvPr>
            <p:ph type="body" idx="2"/>
          </p:nvPr>
        </p:nvSpPr>
        <p:spPr>
          <a:xfrm>
            <a:off x="6898967" y="1803500"/>
            <a:ext cx="4499100" cy="4034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body" idx="1"/>
          </p:nvPr>
        </p:nvSpPr>
        <p:spPr>
          <a:xfrm>
            <a:off x="966600" y="5830068"/>
            <a:ext cx="10263300" cy="614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76" name="Google Shape;76;p10"/>
          <p:cNvSpPr txBox="1"/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sz="3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sz="3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sz="3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sz="3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sz="3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sz="3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sz="3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sz="3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sz="3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 panose="020F0502020204030203"/>
              <a:buChar char="●"/>
              <a:defRPr sz="17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marL="914400" lvl="1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 panose="020F0502020204030203"/>
              <a:buChar char="○"/>
              <a:defRPr sz="15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marL="1371600" lvl="2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 panose="020F0502020204030203"/>
              <a:buChar char="■"/>
              <a:defRPr sz="15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marL="1828800" lvl="3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 panose="020F0502020204030203"/>
              <a:buChar char="●"/>
              <a:defRPr sz="15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marL="2286000" lvl="4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 panose="020F0502020204030203"/>
              <a:buChar char="○"/>
              <a:defRPr sz="15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marL="2743200" lvl="5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 panose="020F0502020204030203"/>
              <a:buChar char="■"/>
              <a:defRPr sz="15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3200400" lvl="6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 panose="020F0502020204030203"/>
              <a:buChar char="●"/>
              <a:defRPr sz="15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3657600" lvl="7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 panose="020F0502020204030203"/>
              <a:buChar char="○"/>
              <a:defRPr sz="15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4114800" lvl="8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 panose="020F0502020204030203"/>
              <a:buChar char="■"/>
              <a:defRPr sz="15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r">
              <a:buNone/>
              <a:defRPr sz="13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r">
              <a:buNone/>
              <a:defRPr sz="13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r">
              <a:buNone/>
              <a:defRPr sz="13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r">
              <a:buNone/>
              <a:defRPr sz="13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r">
              <a:buNone/>
              <a:defRPr sz="13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r">
              <a:buNone/>
              <a:defRPr sz="13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r">
              <a:buNone/>
              <a:defRPr sz="13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r">
              <a:buNone/>
              <a:defRPr sz="13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hyperlink" Target="https://robotkingdom.com.tw/?s=ORIN&amp;post_type=product" TargetMode="Externa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.png"/><Relationship Id="rId3" Type="http://schemas.openxmlformats.org/officeDocument/2006/relationships/hyperlink" Target="https://robotkingdom.com.tw/?s=ORIN&amp;post_type=product" TargetMode="External"/><Relationship Id="rId2" Type="http://schemas.openxmlformats.org/officeDocument/2006/relationships/hyperlink" Target="https://developer.nvidia.com/embedded/learn/jetson-agx-orin-devkit-user-guide/two_ways_to_set_up_software.html" TargetMode="External"/><Relationship Id="rId1" Type="http://schemas.openxmlformats.org/officeDocument/2006/relationships/hyperlink" Target="https://developer.nvidia.com/embedded/learn/getting-started-jetson" TargetMode="Externa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hyperlink" Target="https://robotkingdom.com.tw/?s=ORIN&amp;post_type=product" TargetMode="Externa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.png"/><Relationship Id="rId2" Type="http://schemas.openxmlformats.org/officeDocument/2006/relationships/hyperlink" Target="https://robotkingdom.com.tw/?s=ORIN&amp;post_type=product" TargetMode="External"/><Relationship Id="rId1" Type="http://schemas.openxmlformats.org/officeDocument/2006/relationships/hyperlink" Target="https://www.jetson-ai-lab.com/tutorial_llamaspeak.html" TargetMode="Externa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.png"/><Relationship Id="rId2" Type="http://schemas.openxmlformats.org/officeDocument/2006/relationships/hyperlink" Target="https://robotkingdom.com.tw/?s=ORIN&amp;post_type=product" TargetMode="External"/><Relationship Id="rId1" Type="http://schemas.openxmlformats.org/officeDocument/2006/relationships/hyperlink" Target="https://www.dropbox.com/scl/fi/rmabyy9bt1rso3624bxqx/2_Shutdown_MIC-711_NanoLLM.mp4?rlkey=ose6wdz5a6rxp869gunn7xus8&amp;st=diaa21q6&amp;dl=0" TargetMode="Externa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8.png"/><Relationship Id="rId3" Type="http://schemas.openxmlformats.org/officeDocument/2006/relationships/image" Target="../media/image2.png"/><Relationship Id="rId2" Type="http://schemas.openxmlformats.org/officeDocument/2006/relationships/hyperlink" Target="https://robotkingdom.com.tw/?s=ORIN&amp;post_type=product" TargetMode="External"/><Relationship Id="rId1" Type="http://schemas.openxmlformats.org/officeDocument/2006/relationships/hyperlink" Target="https://www.jetson-ai-lab.com/tutorial_live-llava.html" TargetMode="Externa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.png"/><Relationship Id="rId2" Type="http://schemas.openxmlformats.org/officeDocument/2006/relationships/hyperlink" Target="https://robotkingdom.com.tw/?s=ORIN&amp;post_type=product" TargetMode="External"/><Relationship Id="rId1" Type="http://schemas.openxmlformats.org/officeDocument/2006/relationships/hyperlink" Target="https://www.dropbox.com/scl/fi/jddojurr26n3jiire2hs4/MIC-711_Live-Llava-Demo.mp4?rlkey=khkhhc9solkoh02dkiuuufyhk&amp;dl=0" TargetMode="Externa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.png"/><Relationship Id="rId2" Type="http://schemas.openxmlformats.org/officeDocument/2006/relationships/hyperlink" Target="https://robotkingdom.com.tw/?s=ORIN&amp;post_type=product" TargetMode="External"/><Relationship Id="rId1" Type="http://schemas.openxmlformats.org/officeDocument/2006/relationships/hyperlink" Target="https://www.nvidia.com/zh-tw/events/computex/" TargetMode="Externa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.png"/><Relationship Id="rId2" Type="http://schemas.openxmlformats.org/officeDocument/2006/relationships/hyperlink" Target="https://robotkingdom.com.tw/?s=ORIN&amp;post_type=product" TargetMode="External"/><Relationship Id="rId1" Type="http://schemas.openxmlformats.org/officeDocument/2006/relationships/hyperlink" Target="https://college.itri.org.tw/Home/LessonData/D7014955-5367-438A-91E0-6EC5DD748298" TargetMode="Externa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.png"/><Relationship Id="rId2" Type="http://schemas.openxmlformats.org/officeDocument/2006/relationships/hyperlink" Target="https://robotkingdom.com.tw/?s=ORIN&amp;post_type=product" TargetMode="External"/><Relationship Id="rId1" Type="http://schemas.openxmlformats.org/officeDocument/2006/relationships/hyperlink" Target="https://forms.gle/T5SjPfiaBx8PQeXX6" TargetMode="Externa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.png"/><Relationship Id="rId2" Type="http://schemas.openxmlformats.org/officeDocument/2006/relationships/hyperlink" Target="https://robotkingdom.com.tw/?s=ORIN&amp;post_type=product" TargetMode="External"/><Relationship Id="rId1" Type="http://schemas.openxmlformats.org/officeDocument/2006/relationships/hyperlink" Target="https://forms.gle/pD4xgh5GsZRPXvu86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hyperlink" Target="https://robotkingdom.com.tw/?s=ORIN&amp;post_type=product" TargetMode="External"/><Relationship Id="rId4" Type="http://schemas.openxmlformats.org/officeDocument/2006/relationships/hyperlink" Target="https://robotkingdom.com.tw/?s=Orin&amp;post_type=product" TargetMode="External"/><Relationship Id="rId3" Type="http://schemas.openxmlformats.org/officeDocument/2006/relationships/hyperlink" Target="https://robotkingdom.com.tw/product/nvidia-jetson-orin-nano-developer-kit/" TargetMode="External"/><Relationship Id="rId2" Type="http://schemas.openxmlformats.org/officeDocument/2006/relationships/hyperlink" Target="https://robotkingdom.com.tw/product/nvidia-jetson-agx-orin-devkit-64gb/" TargetMode="External"/><Relationship Id="rId1" Type="http://schemas.openxmlformats.org/officeDocument/2006/relationships/hyperlink" Target="https://robotkingdom.com.tw/product/nvidia-jetson-agx-orin-devkit/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hyperlink" Target="https://robotkingdom.com.tw/?s=JETSON&amp;post_type=product" TargetMode="External"/><Relationship Id="rId4" Type="http://schemas.openxmlformats.org/officeDocument/2006/relationships/hyperlink" Target="https://www.jetson-ai-lab.com/tutorial-intro.html" TargetMode="External"/><Relationship Id="rId3" Type="http://schemas.openxmlformats.org/officeDocument/2006/relationships/hyperlink" Target="https://developer.nvidia.com/embedded/learn/jetson-ai-certification-programs#course_outline" TargetMode="External"/><Relationship Id="rId2" Type="http://schemas.openxmlformats.org/officeDocument/2006/relationships/hyperlink" Target="https://github.com/dusty-nv/jetson-inference" TargetMode="External"/><Relationship Id="rId1" Type="http://schemas.openxmlformats.org/officeDocument/2006/relationships/hyperlink" Target="https://blog.cavedu.com/?s=JETBOT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2.xml"/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hyperlink" Target="https://www.youtube.com/c/Cavedu" TargetMode="External"/><Relationship Id="rId2" Type="http://schemas.openxmlformats.org/officeDocument/2006/relationships/hyperlink" Target="https://blog.cavedu.com/" TargetMode="External"/><Relationship Id="rId1" Type="http://schemas.openxmlformats.org/officeDocument/2006/relationships/hyperlink" Target="https://robotkingdom.com.tw/product/grove-beginner-kit-for-arduino-presell/" TargetMode="Externa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.png"/><Relationship Id="rId2" Type="http://schemas.openxmlformats.org/officeDocument/2006/relationships/hyperlink" Target="https://robotkingdom.com.tw/?s=ORIN&amp;post_type=product" TargetMode="External"/><Relationship Id="rId1" Type="http://schemas.openxmlformats.org/officeDocument/2006/relationships/hyperlink" Target="https://docs.nvidia.com/jetson/jetpack/install-setup/index.html" TargetMode="Externa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hyperlink" Target="https://robotkingdom.com.tw/?s=ORIN&amp;post_type=product" TargetMode="Externa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hyperlink" Target="https://robotkingdom.com.tw/?s=ORIN&amp;post_type=product" TargetMode="Externa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hyperlink" Target="https://robotkingdom.com.tw/?s=ORIN&amp;post_type=product" TargetMode="Externa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hyperlink" Target="https://robotkingdom.com.tw/?s=ORIN&amp;post_type=product" TargetMode="Externa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hyperlink" Target="https://robotkingdom.com.tw/?s=ORIN&amp;post_type=product" TargetMode="Externa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hyperlink" Target="https://robotkingdom.com.tw/?s=ORIN&amp;post_type=produc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/>
          <p:nvPr>
            <p:ph type="title"/>
          </p:nvPr>
        </p:nvSpPr>
        <p:spPr>
          <a:xfrm>
            <a:off x="609600" y="606672"/>
            <a:ext cx="10972800" cy="810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144D8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 panose="020B0604020202020204"/>
              <a:buNone/>
            </a:pPr>
            <a:r>
              <a:rPr lang="zh-TW">
                <a:solidFill>
                  <a:srgbClr val="144D85"/>
                </a:solidFill>
              </a:rPr>
              <a:t>Jetpack6正式版</a:t>
            </a:r>
            <a:endParaRPr b="1">
              <a:solidFill>
                <a:srgbClr val="144D8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9" name="Google Shape;99;p14"/>
          <p:cNvSpPr txBox="1"/>
          <p:nvPr>
            <p:ph type="body" idx="1"/>
          </p:nvPr>
        </p:nvSpPr>
        <p:spPr>
          <a:xfrm>
            <a:off x="143725" y="1623950"/>
            <a:ext cx="120483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dk1"/>
                </a:solidFill>
              </a:rPr>
              <a:t>以下是原廠資料介紹:JetPack 6 包含 Jetson Linux 36.3，使用 Linux Kernel 5.15 和基於 Ubuntu 22.04 的系統。JetPack 6 中的 Jetson AI 堆棧包括 CUDA 12.2、cuDNN 8.9、TensorRT 8.6 和 VPI 3.1。此版本支持所有 NVIDIA Jetson Orin 模組和開發套件。</a:t>
            </a:r>
            <a:endParaRPr sz="32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2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3200">
              <a:solidFill>
                <a:schemeClr val="dk1"/>
              </a:solidFill>
            </a:endParaRPr>
          </a:p>
        </p:txBody>
      </p:sp>
      <p:sp>
        <p:nvSpPr>
          <p:cNvPr id="100" name="Google Shape;100;p14"/>
          <p:cNvSpPr txBox="1"/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>
                <a:solidFill>
                  <a:srgbClr val="888888"/>
                </a:solidFill>
              </a:rPr>
            </a:fld>
            <a:endParaRPr>
              <a:solidFill>
                <a:srgbClr val="888888"/>
              </a:solidFill>
            </a:endParaRPr>
          </a:p>
        </p:txBody>
      </p:sp>
      <p:pic>
        <p:nvPicPr>
          <p:cNvPr id="101" name="Google Shape;101;p14">
            <a:hlinkClick r:id="rId1"/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16750"/>
            <a:ext cx="3497150" cy="122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/>
          <p:nvPr>
            <p:ph type="title"/>
          </p:nvPr>
        </p:nvSpPr>
        <p:spPr>
          <a:xfrm>
            <a:off x="609600" y="606672"/>
            <a:ext cx="10972800" cy="810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144D85"/>
                </a:solidFill>
              </a:rPr>
              <a:t>Jetson 裝置相關安裝文件</a:t>
            </a:r>
            <a:endParaRPr lang="zh-TW">
              <a:solidFill>
                <a:srgbClr val="144D85"/>
              </a:solidFill>
            </a:endParaRPr>
          </a:p>
        </p:txBody>
      </p:sp>
      <p:sp>
        <p:nvSpPr>
          <p:cNvPr id="185" name="Google Shape;185;p23"/>
          <p:cNvSpPr txBox="1"/>
          <p:nvPr>
            <p:ph type="body" idx="1"/>
          </p:nvPr>
        </p:nvSpPr>
        <p:spPr>
          <a:xfrm>
            <a:off x="143725" y="1623950"/>
            <a:ext cx="120483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r>
              <a:rPr lang="zh-TW" sz="3200" u="sng">
                <a:solidFill>
                  <a:schemeClr val="hlink"/>
                </a:solidFill>
                <a:hlinkClick r:id="rId1"/>
              </a:rPr>
              <a:t>Jetson Software Getting Started | NVIDIA Developer</a:t>
            </a: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 panose="020B0604020202020204"/>
              <a:buChar char="•"/>
            </a:pPr>
            <a:r>
              <a:rPr lang="zh-TW" sz="3200" u="sng">
                <a:solidFill>
                  <a:schemeClr val="hlink"/>
                </a:solidFill>
                <a:hlinkClick r:id="rId2"/>
              </a:rPr>
              <a:t>Jetson AGX Orin Developer Kit User Guide - Two Ways</a:t>
            </a: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endParaRPr sz="3200">
              <a:solidFill>
                <a:schemeClr val="dk1"/>
              </a:solidFill>
            </a:endParaRPr>
          </a:p>
        </p:txBody>
      </p:sp>
      <p:sp>
        <p:nvSpPr>
          <p:cNvPr id="186" name="Google Shape;186;p23"/>
          <p:cNvSpPr txBox="1"/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  <p:pic>
        <p:nvPicPr>
          <p:cNvPr id="187" name="Google Shape;187;p23">
            <a:hlinkClick r:id="rId3"/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0" y="16750"/>
            <a:ext cx="3497150" cy="122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/>
          <p:nvPr>
            <p:ph type="title"/>
          </p:nvPr>
        </p:nvSpPr>
        <p:spPr>
          <a:xfrm>
            <a:off x="609600" y="606672"/>
            <a:ext cx="10972800" cy="810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144D85"/>
                </a:solidFill>
              </a:rPr>
              <a:t>NVIDIA Jetson AI Lab</a:t>
            </a:r>
            <a:endParaRPr b="1">
              <a:solidFill>
                <a:srgbClr val="144D8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4" name="Google Shape;194;p24"/>
          <p:cNvSpPr txBox="1"/>
          <p:nvPr>
            <p:ph type="body" idx="1"/>
          </p:nvPr>
        </p:nvSpPr>
        <p:spPr>
          <a:xfrm>
            <a:off x="143725" y="1623950"/>
            <a:ext cx="120483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 panose="020B0604020202020204"/>
              <a:buChar char="•"/>
            </a:pPr>
            <a:r>
              <a:rPr lang="zh-TW" sz="3200">
                <a:solidFill>
                  <a:schemeClr val="dk1"/>
                </a:solidFill>
              </a:rPr>
              <a:t>llamaspeak</a:t>
            </a: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 panose="020B0604020202020204"/>
              <a:buChar char="•"/>
            </a:pPr>
            <a:r>
              <a:rPr lang="zh-TW" sz="3200">
                <a:solidFill>
                  <a:schemeClr val="dk1"/>
                </a:solidFill>
              </a:rPr>
              <a:t>Live LLaVA</a:t>
            </a: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endParaRPr sz="3200">
              <a:solidFill>
                <a:schemeClr val="dk1"/>
              </a:solidFill>
            </a:endParaRPr>
          </a:p>
        </p:txBody>
      </p:sp>
      <p:sp>
        <p:nvSpPr>
          <p:cNvPr id="195" name="Google Shape;195;p24"/>
          <p:cNvSpPr txBox="1"/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  <p:pic>
        <p:nvPicPr>
          <p:cNvPr id="196" name="Google Shape;196;p24">
            <a:hlinkClick r:id="rId1"/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16750"/>
            <a:ext cx="3497150" cy="122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/>
          <p:nvPr>
            <p:ph type="title"/>
          </p:nvPr>
        </p:nvSpPr>
        <p:spPr>
          <a:xfrm>
            <a:off x="609600" y="606672"/>
            <a:ext cx="10972800" cy="810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1"/>
              </a:rPr>
              <a:t>llamaspeak</a:t>
            </a:r>
            <a:endParaRPr>
              <a:solidFill>
                <a:srgbClr val="144D8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3" name="Google Shape;203;p25"/>
          <p:cNvSpPr txBox="1"/>
          <p:nvPr>
            <p:ph type="body" idx="1"/>
          </p:nvPr>
        </p:nvSpPr>
        <p:spPr>
          <a:xfrm>
            <a:off x="143725" y="1623950"/>
            <a:ext cx="120483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r>
              <a:rPr lang="zh-TW" sz="3200">
                <a:solidFill>
                  <a:schemeClr val="dk1"/>
                </a:solidFill>
              </a:rPr>
              <a:t>使用串流 ASR/TTS 與 Llama 進行即時交談，並與 Llava 討論影像！</a:t>
            </a: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r>
              <a:rPr lang="zh-TW" sz="3200">
                <a:solidFill>
                  <a:schemeClr val="dk1"/>
                </a:solidFill>
              </a:rPr>
              <a:t>需要安裝 Riva server並啟用才可以使用語音交談</a:t>
            </a: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endParaRPr sz="3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3200">
              <a:solidFill>
                <a:schemeClr val="dk1"/>
              </a:solidFill>
            </a:endParaRPr>
          </a:p>
        </p:txBody>
      </p:sp>
      <p:sp>
        <p:nvSpPr>
          <p:cNvPr id="204" name="Google Shape;204;p25"/>
          <p:cNvSpPr txBox="1"/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  <p:pic>
        <p:nvPicPr>
          <p:cNvPr id="205" name="Google Shape;205;p25">
            <a:hlinkClick r:id="rId2"/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16750"/>
            <a:ext cx="3497150" cy="122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/>
          <p:nvPr>
            <p:ph type="title"/>
          </p:nvPr>
        </p:nvSpPr>
        <p:spPr>
          <a:xfrm>
            <a:off x="609600" y="606672"/>
            <a:ext cx="10972800" cy="810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144D85"/>
                </a:solidFill>
              </a:rPr>
              <a:t>llamaspeak</a:t>
            </a:r>
            <a:endParaRPr>
              <a:solidFill>
                <a:srgbClr val="144D8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2" name="Google Shape;212;p26"/>
          <p:cNvSpPr txBox="1"/>
          <p:nvPr>
            <p:ph type="body" idx="1"/>
          </p:nvPr>
        </p:nvSpPr>
        <p:spPr>
          <a:xfrm>
            <a:off x="143725" y="1623950"/>
            <a:ext cx="120483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r>
              <a:rPr lang="zh-TW" sz="3200" u="sng">
                <a:solidFill>
                  <a:schemeClr val="hlink"/>
                </a:solidFill>
                <a:hlinkClick r:id="rId1"/>
              </a:rPr>
              <a:t>https://www.dropbox.com/scl/fi/rmabyy9bt1rso3624bxqx/2_Shutdown_MIC-711_NanoLLM.mp4?rlkey=ose6wdz5a6rxp869gunn7xus8&amp;st=diaa21q6&amp;dl=0</a:t>
            </a: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endParaRPr sz="3200">
              <a:solidFill>
                <a:schemeClr val="dk1"/>
              </a:solidFill>
            </a:endParaRPr>
          </a:p>
        </p:txBody>
      </p:sp>
      <p:sp>
        <p:nvSpPr>
          <p:cNvPr id="213" name="Google Shape;213;p26"/>
          <p:cNvSpPr txBox="1"/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  <p:pic>
        <p:nvPicPr>
          <p:cNvPr id="214" name="Google Shape;214;p26">
            <a:hlinkClick r:id="rId2"/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16750"/>
            <a:ext cx="3497150" cy="122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/>
          <p:nvPr>
            <p:ph type="title"/>
          </p:nvPr>
        </p:nvSpPr>
        <p:spPr>
          <a:xfrm>
            <a:off x="609600" y="606672"/>
            <a:ext cx="10972800" cy="810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1"/>
              </a:rPr>
              <a:t>Live LLaVA</a:t>
            </a:r>
            <a:endParaRPr b="1">
              <a:solidFill>
                <a:srgbClr val="144D8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1" name="Google Shape;221;p27"/>
          <p:cNvSpPr txBox="1"/>
          <p:nvPr>
            <p:ph type="body" idx="1"/>
          </p:nvPr>
        </p:nvSpPr>
        <p:spPr>
          <a:xfrm>
            <a:off x="143725" y="1623950"/>
            <a:ext cx="120483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endParaRPr sz="3200">
              <a:solidFill>
                <a:schemeClr val="dk1"/>
              </a:solidFill>
            </a:endParaRPr>
          </a:p>
        </p:txBody>
      </p:sp>
      <p:sp>
        <p:nvSpPr>
          <p:cNvPr id="222" name="Google Shape;222;p27"/>
          <p:cNvSpPr txBox="1"/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  <p:pic>
        <p:nvPicPr>
          <p:cNvPr id="223" name="Google Shape;223;p27">
            <a:hlinkClick r:id="rId2"/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16750"/>
            <a:ext cx="3497150" cy="122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0" y="1390663"/>
            <a:ext cx="9002101" cy="481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/>
          <p:nvPr>
            <p:ph type="title"/>
          </p:nvPr>
        </p:nvSpPr>
        <p:spPr>
          <a:xfrm>
            <a:off x="609600" y="606672"/>
            <a:ext cx="10972800" cy="810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144D85"/>
                </a:solidFill>
              </a:rPr>
              <a:t>Live LLaVA</a:t>
            </a:r>
            <a:endParaRPr>
              <a:solidFill>
                <a:srgbClr val="144D8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1" name="Google Shape;231;p28"/>
          <p:cNvSpPr txBox="1"/>
          <p:nvPr>
            <p:ph type="body" idx="1"/>
          </p:nvPr>
        </p:nvSpPr>
        <p:spPr>
          <a:xfrm>
            <a:off x="143725" y="1623950"/>
            <a:ext cx="120483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 panose="020B0604020202020204"/>
              <a:buChar char="•"/>
            </a:pPr>
            <a:r>
              <a:rPr lang="zh-TW" sz="3200">
                <a:solidFill>
                  <a:schemeClr val="dk1"/>
                </a:solidFill>
              </a:rPr>
              <a:t>隨時顯示攝影機看到的畫面是甚麼狀態</a:t>
            </a:r>
            <a:endParaRPr lang="zh-TW"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r>
              <a:rPr lang="zh-TW" sz="3200" u="sng">
                <a:solidFill>
                  <a:schemeClr val="hlink"/>
                </a:solidFill>
                <a:hlinkClick r:id="rId1"/>
              </a:rPr>
              <a:t>https://www.dropbox.com/scl/fi/jddojurr26n3jiire2hs4/MIC-711_Live-Llava-Demo.mp4?rlkey=khkhhc9solkoh02dkiuuufyhk&amp;dl=0</a:t>
            </a: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endParaRPr sz="3200">
              <a:solidFill>
                <a:schemeClr val="dk1"/>
              </a:solidFill>
            </a:endParaRPr>
          </a:p>
        </p:txBody>
      </p:sp>
      <p:sp>
        <p:nvSpPr>
          <p:cNvPr id="232" name="Google Shape;232;p28"/>
          <p:cNvSpPr txBox="1"/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  <p:pic>
        <p:nvPicPr>
          <p:cNvPr id="233" name="Google Shape;233;p28">
            <a:hlinkClick r:id="rId2"/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16750"/>
            <a:ext cx="3497150" cy="122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/>
          <p:nvPr>
            <p:ph type="title"/>
          </p:nvPr>
        </p:nvSpPr>
        <p:spPr>
          <a:xfrm>
            <a:off x="609600" y="606672"/>
            <a:ext cx="10972800" cy="810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144D8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0" name="Google Shape;240;p29"/>
          <p:cNvSpPr txBox="1"/>
          <p:nvPr>
            <p:ph type="body" idx="1"/>
          </p:nvPr>
        </p:nvSpPr>
        <p:spPr>
          <a:xfrm>
            <a:off x="143725" y="1623950"/>
            <a:ext cx="120483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 panose="020B0604020202020204"/>
              <a:buChar char="•"/>
            </a:pPr>
            <a:r>
              <a:rPr lang="zh-TW" sz="3200">
                <a:solidFill>
                  <a:schemeClr val="dk1"/>
                </a:solidFill>
              </a:rPr>
              <a:t>COMPUTEX 2024</a:t>
            </a: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 panose="020B0604020202020204"/>
              <a:buChar char="•"/>
            </a:pPr>
            <a:r>
              <a:rPr lang="zh-TW" sz="3200">
                <a:solidFill>
                  <a:schemeClr val="dk1"/>
                </a:solidFill>
              </a:rPr>
              <a:t>6 月 4 ─ 7 日 | 台北南港展覧館</a:t>
            </a: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r>
              <a:rPr lang="zh-TW" sz="3200" u="sng">
                <a:solidFill>
                  <a:schemeClr val="hlink"/>
                </a:solidFill>
                <a:hlinkClick r:id="rId1"/>
              </a:rPr>
              <a:t>https://www.nvidia.com/zh-tw/events/computex/</a:t>
            </a: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endParaRPr sz="3200">
              <a:solidFill>
                <a:schemeClr val="dk1"/>
              </a:solidFill>
            </a:endParaRPr>
          </a:p>
        </p:txBody>
      </p:sp>
      <p:sp>
        <p:nvSpPr>
          <p:cNvPr id="241" name="Google Shape;241;p29"/>
          <p:cNvSpPr txBox="1"/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  <p:pic>
        <p:nvPicPr>
          <p:cNvPr id="242" name="Google Shape;242;p29">
            <a:hlinkClick r:id="rId2"/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16750"/>
            <a:ext cx="3497150" cy="122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 txBox="1"/>
          <p:nvPr>
            <p:ph type="title"/>
          </p:nvPr>
        </p:nvSpPr>
        <p:spPr>
          <a:xfrm>
            <a:off x="609600" y="606672"/>
            <a:ext cx="10972800" cy="810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144D85"/>
                </a:solidFill>
              </a:rPr>
              <a:t>之後的課程</a:t>
            </a:r>
            <a:endParaRPr b="1">
              <a:solidFill>
                <a:srgbClr val="144D8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9" name="Google Shape;249;p30"/>
          <p:cNvSpPr txBox="1"/>
          <p:nvPr>
            <p:ph type="body" idx="1"/>
          </p:nvPr>
        </p:nvSpPr>
        <p:spPr>
          <a:xfrm>
            <a:off x="143725" y="1623950"/>
            <a:ext cx="120483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 panose="020B0604020202020204"/>
              <a:buChar char="•"/>
            </a:pPr>
            <a:r>
              <a:rPr lang="zh-TW" sz="3200">
                <a:solidFill>
                  <a:schemeClr val="dk1"/>
                </a:solidFill>
              </a:rPr>
              <a:t>實體課程</a:t>
            </a: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 panose="020B0604020202020204"/>
              <a:buChar char="•"/>
            </a:pPr>
            <a:r>
              <a:rPr lang="zh-TW" sz="3200">
                <a:solidFill>
                  <a:schemeClr val="dk1"/>
                </a:solidFill>
              </a:rPr>
              <a:t>6/6、13 (週四) 09:30-16:30，共計12小時</a:t>
            </a: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 panose="020B0604020202020204"/>
              <a:buChar char="•"/>
            </a:pPr>
            <a:r>
              <a:rPr lang="zh-TW" sz="3200">
                <a:solidFill>
                  <a:schemeClr val="dk1"/>
                </a:solidFill>
              </a:rPr>
              <a:t>生成式AI走向邊緣運算-以NVIDIA Jetson平台來深度實作</a:t>
            </a: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 panose="020B0604020202020204"/>
              <a:buChar char="•"/>
            </a:pPr>
            <a:r>
              <a:rPr lang="zh-TW" sz="3200">
                <a:solidFill>
                  <a:schemeClr val="dk1"/>
                </a:solidFill>
              </a:rPr>
              <a:t>主講人：NVIDIA AI專家 徐豐智經理</a:t>
            </a: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 panose="020B0604020202020204"/>
              <a:buChar char="•"/>
            </a:pPr>
            <a:r>
              <a:rPr lang="zh-TW" sz="3200">
                <a:solidFill>
                  <a:schemeClr val="dk1"/>
                </a:solidFill>
              </a:rPr>
              <a:t>地址：工研院中興院區21館，新竹縣竹東鎮中興路四段195號</a:t>
            </a: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 panose="020B0604020202020204"/>
              <a:buChar char="•"/>
            </a:pPr>
            <a:r>
              <a:rPr lang="zh-TW" sz="3200" u="sng">
                <a:solidFill>
                  <a:schemeClr val="hlink"/>
                </a:solidFill>
                <a:hlinkClick r:id="rId1"/>
              </a:rPr>
              <a:t>https://college.itri.org.tw/Home/LessonData/D7014955-5367-438A-91E0-6EC5DD74829</a:t>
            </a:r>
            <a:r>
              <a:rPr lang="zh-TW" sz="3200" u="sng">
                <a:solidFill>
                  <a:schemeClr val="hlink"/>
                </a:solidFill>
                <a:hlinkClick r:id="rId1"/>
              </a:rPr>
              <a:t>8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250" name="Google Shape;250;p30"/>
          <p:cNvSpPr txBox="1"/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  <p:pic>
        <p:nvPicPr>
          <p:cNvPr id="251" name="Google Shape;251;p30">
            <a:hlinkClick r:id="rId2"/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16750"/>
            <a:ext cx="3497150" cy="122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"/>
          <p:cNvSpPr txBox="1"/>
          <p:nvPr>
            <p:ph type="title"/>
          </p:nvPr>
        </p:nvSpPr>
        <p:spPr>
          <a:xfrm>
            <a:off x="609600" y="606672"/>
            <a:ext cx="10972800" cy="810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144D85"/>
                </a:solidFill>
              </a:rPr>
              <a:t>之後的課程</a:t>
            </a:r>
            <a:endParaRPr b="1">
              <a:solidFill>
                <a:srgbClr val="144D8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8" name="Google Shape;258;p31"/>
          <p:cNvSpPr txBox="1"/>
          <p:nvPr>
            <p:ph type="body" idx="1"/>
          </p:nvPr>
        </p:nvSpPr>
        <p:spPr>
          <a:xfrm>
            <a:off x="143725" y="1623950"/>
            <a:ext cx="120483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 panose="020B0604020202020204"/>
              <a:buChar char="•"/>
            </a:pPr>
            <a:r>
              <a:rPr lang="zh-TW" sz="3200">
                <a:solidFill>
                  <a:schemeClr val="dk1"/>
                </a:solidFill>
              </a:rPr>
              <a:t>6/11(週二) 14:00~</a:t>
            </a: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 panose="020B0604020202020204"/>
              <a:buChar char="•"/>
            </a:pPr>
            <a:r>
              <a:rPr lang="zh-TW" sz="3200">
                <a:solidFill>
                  <a:schemeClr val="dk1"/>
                </a:solidFill>
              </a:rPr>
              <a:t>樹莓派Pico W 無線AP模式在遙控載台的設計</a:t>
            </a: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 panose="020B0604020202020204"/>
              <a:buChar char="•"/>
            </a:pPr>
            <a:r>
              <a:rPr lang="zh-TW" sz="3200">
                <a:solidFill>
                  <a:schemeClr val="dk1"/>
                </a:solidFill>
              </a:rPr>
              <a:t>主講人：『CAVEDU教育團隊』曾俊霖老師</a:t>
            </a: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 panose="020B0604020202020204"/>
              <a:buChar char="•"/>
            </a:pPr>
            <a:r>
              <a:rPr lang="zh-TW" sz="3200" u="sng">
                <a:solidFill>
                  <a:schemeClr val="hlink"/>
                </a:solidFill>
                <a:hlinkClick r:id="rId1"/>
              </a:rPr>
              <a:t>https://forms.gle/T5SjPfiaBx8PQeXX6</a:t>
            </a: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endParaRPr sz="3200">
              <a:solidFill>
                <a:schemeClr val="dk1"/>
              </a:solidFill>
            </a:endParaRPr>
          </a:p>
        </p:txBody>
      </p:sp>
      <p:sp>
        <p:nvSpPr>
          <p:cNvPr id="259" name="Google Shape;259;p31"/>
          <p:cNvSpPr txBox="1"/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  <p:pic>
        <p:nvPicPr>
          <p:cNvPr id="260" name="Google Shape;260;p31">
            <a:hlinkClick r:id="rId2"/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16750"/>
            <a:ext cx="3497150" cy="122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>
            <p:ph type="title"/>
          </p:nvPr>
        </p:nvSpPr>
        <p:spPr>
          <a:xfrm>
            <a:off x="609600" y="606672"/>
            <a:ext cx="10972800" cy="810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144D85"/>
                </a:solidFill>
              </a:rPr>
              <a:t>之後的課程</a:t>
            </a:r>
            <a:endParaRPr b="1">
              <a:solidFill>
                <a:srgbClr val="144D8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7" name="Google Shape;267;p32"/>
          <p:cNvSpPr txBox="1"/>
          <p:nvPr>
            <p:ph type="body" idx="1"/>
          </p:nvPr>
        </p:nvSpPr>
        <p:spPr>
          <a:xfrm>
            <a:off x="143725" y="1623950"/>
            <a:ext cx="120483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 panose="020B0604020202020204"/>
              <a:buChar char="•"/>
            </a:pPr>
            <a:r>
              <a:rPr lang="zh-TW" sz="3200">
                <a:solidFill>
                  <a:schemeClr val="dk1"/>
                </a:solidFill>
              </a:rPr>
              <a:t>6/25(週二) 14:00~</a:t>
            </a: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 panose="020B0604020202020204"/>
              <a:buChar char="•"/>
            </a:pPr>
            <a:r>
              <a:rPr lang="zh-TW" sz="3200">
                <a:solidFill>
                  <a:schemeClr val="dk1"/>
                </a:solidFill>
              </a:rPr>
              <a:t>物聯網專題分享會: 室內環境監測(適合初心者)</a:t>
            </a: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 panose="020B0604020202020204"/>
              <a:buChar char="•"/>
            </a:pPr>
            <a:r>
              <a:rPr lang="zh-TW" sz="3200">
                <a:solidFill>
                  <a:schemeClr val="dk1"/>
                </a:solidFill>
              </a:rPr>
              <a:t>主講人：『CAVEDU教育團隊』許鈺莨老師</a:t>
            </a: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 panose="020B0604020202020204"/>
              <a:buChar char="•"/>
            </a:pPr>
            <a:r>
              <a:rPr lang="zh-TW" sz="3200" u="sng">
                <a:solidFill>
                  <a:schemeClr val="hlink"/>
                </a:solidFill>
                <a:hlinkClick r:id="rId1"/>
              </a:rPr>
              <a:t>https://forms.gle/pD4xgh5GsZRPXvu86</a:t>
            </a: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endParaRPr sz="3200">
              <a:solidFill>
                <a:schemeClr val="dk1"/>
              </a:solidFill>
            </a:endParaRPr>
          </a:p>
        </p:txBody>
      </p:sp>
      <p:sp>
        <p:nvSpPr>
          <p:cNvPr id="268" name="Google Shape;268;p32"/>
          <p:cNvSpPr txBox="1"/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  <p:pic>
        <p:nvPicPr>
          <p:cNvPr id="269" name="Google Shape;269;p32">
            <a:hlinkClick r:id="rId2"/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16750"/>
            <a:ext cx="3497150" cy="122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>
            <p:ph type="title"/>
          </p:nvPr>
        </p:nvSpPr>
        <p:spPr>
          <a:xfrm>
            <a:off x="609600" y="606672"/>
            <a:ext cx="10972800" cy="810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144D8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 panose="020B0604020202020204"/>
              <a:buNone/>
            </a:pPr>
            <a:r>
              <a:rPr lang="zh-TW" b="1">
                <a:solidFill>
                  <a:srgbClr val="144D85"/>
                </a:solidFill>
              </a:rPr>
              <a:t>         </a:t>
            </a:r>
            <a:r>
              <a:rPr lang="zh-TW" b="1">
                <a:solidFill>
                  <a:srgbClr val="144D85"/>
                </a:solidFill>
              </a:rPr>
              <a:t>執行的JETSON</a:t>
            </a:r>
            <a:r>
              <a:rPr lang="zh-TW">
                <a:solidFill>
                  <a:srgbClr val="144D85"/>
                </a:solidFill>
              </a:rPr>
              <a:t> ORIN</a:t>
            </a:r>
            <a:r>
              <a:rPr lang="zh-TW" b="1">
                <a:solidFill>
                  <a:srgbClr val="144D85"/>
                </a:solidFill>
              </a:rPr>
              <a:t>設備</a:t>
            </a:r>
            <a:endParaRPr b="1">
              <a:solidFill>
                <a:srgbClr val="144D8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8" name="Google Shape;108;p15"/>
          <p:cNvSpPr txBox="1"/>
          <p:nvPr>
            <p:ph type="body" idx="1"/>
          </p:nvPr>
        </p:nvSpPr>
        <p:spPr>
          <a:xfrm>
            <a:off x="143725" y="1623950"/>
            <a:ext cx="120483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3200"/>
              <a:buFont typeface="Arial" panose="020B0604020202020204"/>
              <a:buChar char="•"/>
            </a:pPr>
            <a:r>
              <a:rPr lang="zh-TW" sz="3200" u="sng">
                <a:solidFill>
                  <a:schemeClr val="hlink"/>
                </a:solidFill>
                <a:hlinkClick r:id="rId1"/>
              </a:rPr>
              <a:t>NVIDIA JETSON AGX ORIN開發人員套件(32GB 記憶體)</a:t>
            </a:r>
            <a:endParaRPr sz="3200">
              <a:solidFill>
                <a:srgbClr val="00FF00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3200"/>
              <a:buFont typeface="Arial" panose="020B0604020202020204"/>
              <a:buChar char="•"/>
            </a:pPr>
            <a:r>
              <a:rPr lang="zh-TW" sz="3200" u="sng">
                <a:solidFill>
                  <a:schemeClr val="hlink"/>
                </a:solidFill>
                <a:hlinkClick r:id="rId2"/>
              </a:rPr>
              <a:t>NVIDIA JETSON AGX ORIN開發人員套件(64GB 記憶體)</a:t>
            </a:r>
            <a:endParaRPr sz="3200">
              <a:solidFill>
                <a:srgbClr val="00FF00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3200"/>
              <a:buFont typeface="Arial" panose="020B0604020202020204"/>
              <a:buChar char="•"/>
            </a:pPr>
            <a:r>
              <a:rPr lang="zh-TW" sz="3200" u="sng">
                <a:solidFill>
                  <a:schemeClr val="hlink"/>
                </a:solidFill>
                <a:hlinkClick r:id="rId3"/>
              </a:rPr>
              <a:t>NVIDIA® Jetson Orin Nano™ 開發者套件</a:t>
            </a:r>
            <a:endParaRPr sz="3200">
              <a:solidFill>
                <a:srgbClr val="00FF00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 panose="020B0604020202020204"/>
              <a:buChar char="•"/>
            </a:pPr>
            <a:r>
              <a:rPr lang="zh-TW" sz="3200" u="sng">
                <a:solidFill>
                  <a:schemeClr val="hlink"/>
                </a:solidFill>
                <a:hlinkClick r:id="rId4"/>
              </a:rPr>
              <a:t>NVIDIA® Jetson Orin相關設備</a:t>
            </a: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endParaRPr sz="3200">
              <a:solidFill>
                <a:schemeClr val="dk1"/>
              </a:solidFill>
            </a:endParaRPr>
          </a:p>
        </p:txBody>
      </p:sp>
      <p:sp>
        <p:nvSpPr>
          <p:cNvPr id="109" name="Google Shape;109;p15"/>
          <p:cNvSpPr txBox="1"/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  <p:pic>
        <p:nvPicPr>
          <p:cNvPr id="110" name="Google Shape;110;p15">
            <a:hlinkClick r:id="rId5"/>
          </p:cNvPr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0" y="16750"/>
            <a:ext cx="3497150" cy="122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/>
          <p:nvPr>
            <p:ph type="title"/>
          </p:nvPr>
        </p:nvSpPr>
        <p:spPr>
          <a:xfrm>
            <a:off x="609600" y="606672"/>
            <a:ext cx="10972800" cy="810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144D8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 panose="020B0604020202020204"/>
              <a:buNone/>
            </a:pPr>
            <a:r>
              <a:rPr lang="zh-TW" b="1">
                <a:solidFill>
                  <a:srgbClr val="144D85"/>
                </a:solidFill>
              </a:rPr>
              <a:t>         </a:t>
            </a:r>
            <a:r>
              <a:rPr lang="zh-TW">
                <a:solidFill>
                  <a:srgbClr val="144D85"/>
                </a:solidFill>
              </a:rPr>
              <a:t>Jetson系列AI學習建議</a:t>
            </a:r>
            <a:endParaRPr b="1">
              <a:solidFill>
                <a:srgbClr val="144D8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6" name="Google Shape;276;p33"/>
          <p:cNvSpPr txBox="1"/>
          <p:nvPr>
            <p:ph type="body" idx="1"/>
          </p:nvPr>
        </p:nvSpPr>
        <p:spPr>
          <a:xfrm>
            <a:off x="143725" y="1623950"/>
            <a:ext cx="120483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r>
              <a:rPr lang="zh-TW" sz="3200" u="sng">
                <a:solidFill>
                  <a:schemeClr val="hlink"/>
                </a:solidFill>
                <a:hlinkClick r:id="rId1"/>
              </a:rPr>
              <a:t>JETBOT</a:t>
            </a: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 panose="020B0604020202020204"/>
              <a:buChar char="•"/>
            </a:pPr>
            <a:r>
              <a:rPr lang="zh-TW" sz="3200" u="sng">
                <a:solidFill>
                  <a:schemeClr val="hlink"/>
                </a:solidFill>
                <a:hlinkClick r:id="rId2"/>
              </a:rPr>
              <a:t>Hello AI World</a:t>
            </a: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 panose="020B0604020202020204"/>
              <a:buChar char="•"/>
            </a:pPr>
            <a:r>
              <a:rPr lang="zh-TW" sz="3200" u="sng">
                <a:solidFill>
                  <a:schemeClr val="accent5"/>
                </a:solidFill>
                <a:hlinkClick r:id="rId3"/>
              </a:rPr>
              <a:t>Jetson AI Courses and Certifications | NVIDIA Developer</a:t>
            </a: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r>
              <a:rPr lang="zh-TW" sz="3200" u="sng">
                <a:solidFill>
                  <a:schemeClr val="hlink"/>
                </a:solidFill>
                <a:hlinkClick r:id="rId4"/>
              </a:rPr>
              <a:t>NVIDIA Jetson Generative AI Lab</a:t>
            </a:r>
            <a:endParaRPr sz="32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2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3800">
              <a:solidFill>
                <a:srgbClr val="00FF00"/>
              </a:solidFill>
            </a:endParaRPr>
          </a:p>
        </p:txBody>
      </p:sp>
      <p:sp>
        <p:nvSpPr>
          <p:cNvPr id="277" name="Google Shape;277;p33"/>
          <p:cNvSpPr txBox="1"/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  <p:pic>
        <p:nvPicPr>
          <p:cNvPr id="278" name="Google Shape;278;p33">
            <a:hlinkClick r:id="rId5"/>
          </p:cNvPr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0" y="16750"/>
            <a:ext cx="3497150" cy="122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5" name="Google Shape;285;p34"/>
          <p:cNvSpPr txBox="1"/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  <p:pic>
        <p:nvPicPr>
          <p:cNvPr id="286" name="Google Shape;286;p34"/>
          <p:cNvPicPr preferRelativeResize="0"/>
          <p:nvPr>
            <p:ph type="body" idx="1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1564708" y="1700888"/>
            <a:ext cx="4733400" cy="47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4"/>
          <p:cNvSpPr txBox="1"/>
          <p:nvPr>
            <p:ph type="title"/>
          </p:nvPr>
        </p:nvSpPr>
        <p:spPr>
          <a:xfrm>
            <a:off x="609600" y="440225"/>
            <a:ext cx="9351000" cy="730800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91425" tIns="108000" rIns="91425" bIns="1080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 panose="020B0604020202020204"/>
              <a:buNone/>
            </a:pPr>
            <a:r>
              <a:rPr lang="zh-TW">
                <a:solidFill>
                  <a:srgbClr val="00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加入CAVEDU line 社群 </a:t>
            </a:r>
            <a:endParaRPr>
              <a:solidFill>
                <a:srgbClr val="00FF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"/>
          <p:cNvSpPr txBox="1"/>
          <p:nvPr>
            <p:ph type="title"/>
          </p:nvPr>
        </p:nvSpPr>
        <p:spPr>
          <a:xfrm>
            <a:off x="609600" y="499250"/>
            <a:ext cx="9290400" cy="730800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91425" tIns="108000" rIns="91425" bIns="1080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 panose="020B0604020202020204"/>
              <a:buNone/>
            </a:pPr>
            <a:r>
              <a:rPr lang="zh-TW">
                <a:solidFill>
                  <a:srgbClr val="00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加入CAVEDU相關連結</a:t>
            </a:r>
            <a:endParaRPr>
              <a:solidFill>
                <a:srgbClr val="00FF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3" name="Google Shape;293;p35"/>
          <p:cNvSpPr txBox="1"/>
          <p:nvPr/>
        </p:nvSpPr>
        <p:spPr>
          <a:xfrm>
            <a:off x="838200" y="2121608"/>
            <a:ext cx="115911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微軟正黑體" panose="020B0604030504040204" charset="-120"/>
              <a:buNone/>
            </a:pPr>
            <a:r>
              <a:rPr lang="zh-TW" sz="2900" b="0" i="0" u="sng" strike="noStrike" cap="none">
                <a:solidFill>
                  <a:schemeClr val="hlink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微軟正黑體" panose="020B0604030504040204" charset="-120"/>
                <a:hlinkClick r:id="rId1"/>
              </a:rPr>
              <a:t>機器人王國連結</a:t>
            </a:r>
            <a:r>
              <a:rPr lang="zh-TW" sz="2900" b="0" i="0" u="none" strike="noStrike" cap="none">
                <a:solidFill>
                  <a:srgbClr val="000000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微軟正黑體" panose="020B0604030504040204" charset="-120"/>
              </a:rPr>
              <a:t>    </a:t>
            </a:r>
            <a:r>
              <a:rPr lang="zh-TW" sz="2900" b="0" i="0" u="sng" strike="noStrike" cap="none">
                <a:solidFill>
                  <a:schemeClr val="hlink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微軟正黑體" panose="020B0604030504040204" charset="-120"/>
                <a:hlinkClick r:id="rId2"/>
              </a:rPr>
              <a:t> Cavedu技術部落格</a:t>
            </a:r>
            <a:r>
              <a:rPr lang="zh-TW" sz="2900" b="0" i="0" u="none" strike="noStrike" cap="none">
                <a:solidFill>
                  <a:srgbClr val="000000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微軟正黑體" panose="020B0604030504040204" charset="-120"/>
              </a:rPr>
              <a:t>    </a:t>
            </a:r>
            <a:r>
              <a:rPr lang="zh-TW" sz="2900" b="0" i="0" u="sng" strike="noStrike" cap="none">
                <a:solidFill>
                  <a:schemeClr val="hlink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微軟正黑體" panose="020B0604030504040204" charset="-120"/>
                <a:hlinkClick r:id="rId3"/>
              </a:rPr>
              <a:t>Cavedu Youtube頻道</a:t>
            </a:r>
            <a:endParaRPr sz="2900" b="0" i="0" u="none" strike="noStrike" cap="none">
              <a:solidFill>
                <a:srgbClr val="000000"/>
              </a:solidFill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  <a:sym typeface="微軟正黑體" panose="020B0604030504040204" charset="-120"/>
            </a:endParaRPr>
          </a:p>
        </p:txBody>
      </p:sp>
      <p:pic>
        <p:nvPicPr>
          <p:cNvPr id="294" name="Google Shape;294;p35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405367" y="2795608"/>
            <a:ext cx="2540000" cy="2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5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882567" y="2795608"/>
            <a:ext cx="2540000" cy="2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5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8569500" y="2795608"/>
            <a:ext cx="2540000" cy="2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5"/>
          <p:cNvSpPr txBox="1"/>
          <p:nvPr/>
        </p:nvSpPr>
        <p:spPr>
          <a:xfrm>
            <a:off x="159674" y="5694574"/>
            <a:ext cx="6727200" cy="523200"/>
          </a:xfrm>
          <a:prstGeom prst="rect">
            <a:avLst/>
          </a:prstGeom>
          <a:solidFill>
            <a:srgbClr val="FFFF00"/>
          </a:solidFill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</a:pPr>
            <a:r>
              <a:rPr lang="zh-TW" sz="2800" b="1" i="0" u="none" strike="noStrike" cap="none">
                <a:solidFill>
                  <a:srgbClr val="9900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感謝各位夥伴參加，我們下個課程見！</a:t>
            </a:r>
            <a:endParaRPr sz="2800" b="0" i="0" u="none" strike="noStrike" cap="none">
              <a:solidFill>
                <a:srgbClr val="141915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98" name="Google Shape;298;p35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8093898" y="5627349"/>
            <a:ext cx="3931233" cy="711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>
            <p:ph type="title"/>
          </p:nvPr>
        </p:nvSpPr>
        <p:spPr>
          <a:xfrm>
            <a:off x="609600" y="606672"/>
            <a:ext cx="10972800" cy="810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144D85"/>
                </a:solidFill>
              </a:rPr>
              <a:t>安裝準備</a:t>
            </a:r>
            <a:endParaRPr lang="zh-TW">
              <a:solidFill>
                <a:srgbClr val="144D85"/>
              </a:solidFill>
            </a:endParaRPr>
          </a:p>
        </p:txBody>
      </p:sp>
      <p:sp>
        <p:nvSpPr>
          <p:cNvPr id="117" name="Google Shape;117;p16"/>
          <p:cNvSpPr txBox="1"/>
          <p:nvPr>
            <p:ph type="body" idx="1"/>
          </p:nvPr>
        </p:nvSpPr>
        <p:spPr>
          <a:xfrm>
            <a:off x="143725" y="1623950"/>
            <a:ext cx="120483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r>
              <a:rPr lang="zh-TW" sz="3200">
                <a:solidFill>
                  <a:schemeClr val="dk1"/>
                </a:solidFill>
              </a:rPr>
              <a:t>一台Ubuntu 20.04 或 Ubuntu 22.04的電腦(要X86的)</a:t>
            </a: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r>
              <a:rPr lang="zh-TW" sz="3200">
                <a:solidFill>
                  <a:schemeClr val="dk1"/>
                </a:solidFill>
              </a:rPr>
              <a:t>要注意</a:t>
            </a:r>
            <a:r>
              <a:rPr lang="zh-TW" sz="3200">
                <a:solidFill>
                  <a:schemeClr val="dk1"/>
                </a:solidFill>
              </a:rPr>
              <a:t>Ubuntu 20.04才可以安裝Jetpack5 以及Jetpack6</a:t>
            </a: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 panose="020B0604020202020204"/>
              <a:buChar char="•"/>
            </a:pPr>
            <a:r>
              <a:rPr lang="zh-TW" sz="3200">
                <a:solidFill>
                  <a:schemeClr val="dk1"/>
                </a:solidFill>
              </a:rPr>
              <a:t>Ubuntu 22.04只能安裝Jetpack6</a:t>
            </a: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r>
              <a:rPr lang="zh-TW" sz="3200" u="sng">
                <a:solidFill>
                  <a:schemeClr val="hlink"/>
                </a:solidFill>
                <a:hlinkClick r:id="rId1"/>
              </a:rPr>
              <a:t>https://docs.nvidia.com/jetson/jetpack/install-setup/index.html</a:t>
            </a: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endParaRPr sz="3200">
              <a:solidFill>
                <a:schemeClr val="dk1"/>
              </a:solidFill>
            </a:endParaRPr>
          </a:p>
        </p:txBody>
      </p:sp>
      <p:sp>
        <p:nvSpPr>
          <p:cNvPr id="118" name="Google Shape;118;p16"/>
          <p:cNvSpPr txBox="1"/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  <p:pic>
        <p:nvPicPr>
          <p:cNvPr id="119" name="Google Shape;119;p16">
            <a:hlinkClick r:id="rId2"/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16750"/>
            <a:ext cx="3497150" cy="122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/>
          <p:nvPr>
            <p:ph type="title"/>
          </p:nvPr>
        </p:nvSpPr>
        <p:spPr>
          <a:xfrm>
            <a:off x="609600" y="606672"/>
            <a:ext cx="10972800" cy="810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144D85"/>
                </a:solidFill>
              </a:rPr>
              <a:t>NVIDIA SDK Manager</a:t>
            </a:r>
            <a:endParaRPr b="1">
              <a:solidFill>
                <a:srgbClr val="144D8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6" name="Google Shape;126;p17"/>
          <p:cNvSpPr txBox="1"/>
          <p:nvPr>
            <p:ph type="body" idx="1"/>
          </p:nvPr>
        </p:nvSpPr>
        <p:spPr>
          <a:xfrm>
            <a:off x="143725" y="1623950"/>
            <a:ext cx="120483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endParaRPr sz="3200">
              <a:solidFill>
                <a:schemeClr val="dk1"/>
              </a:solidFill>
            </a:endParaRPr>
          </a:p>
        </p:txBody>
      </p:sp>
      <p:sp>
        <p:nvSpPr>
          <p:cNvPr id="127" name="Google Shape;127;p17"/>
          <p:cNvSpPr txBox="1"/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  <p:pic>
        <p:nvPicPr>
          <p:cNvPr id="128" name="Google Shape;128;p17">
            <a:hlinkClick r:id="rId1"/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16750"/>
            <a:ext cx="3497150" cy="122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1239000"/>
            <a:ext cx="8867551" cy="57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>
            <p:ph type="title"/>
          </p:nvPr>
        </p:nvSpPr>
        <p:spPr>
          <a:xfrm>
            <a:off x="609600" y="606672"/>
            <a:ext cx="10972800" cy="810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144D85"/>
                </a:solidFill>
              </a:rPr>
              <a:t>Jetson Services目前狀態</a:t>
            </a:r>
            <a:endParaRPr b="1">
              <a:solidFill>
                <a:srgbClr val="144D8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6" name="Google Shape;136;p18"/>
          <p:cNvSpPr txBox="1"/>
          <p:nvPr>
            <p:ph type="body" idx="1"/>
          </p:nvPr>
        </p:nvSpPr>
        <p:spPr>
          <a:xfrm>
            <a:off x="143725" y="1623950"/>
            <a:ext cx="120483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endParaRPr sz="3200">
              <a:solidFill>
                <a:schemeClr val="dk1"/>
              </a:solidFill>
            </a:endParaRPr>
          </a:p>
        </p:txBody>
      </p:sp>
      <p:sp>
        <p:nvSpPr>
          <p:cNvPr id="137" name="Google Shape;137;p18"/>
          <p:cNvSpPr txBox="1"/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  <p:pic>
        <p:nvPicPr>
          <p:cNvPr id="138" name="Google Shape;138;p18">
            <a:hlinkClick r:id="rId1"/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16750"/>
            <a:ext cx="3497150" cy="122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1239000"/>
            <a:ext cx="8740683" cy="561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/>
          <p:nvPr>
            <p:ph type="title"/>
          </p:nvPr>
        </p:nvSpPr>
        <p:spPr>
          <a:xfrm>
            <a:off x="609600" y="606672"/>
            <a:ext cx="10972800" cy="810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144D8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" name="Google Shape;146;p19"/>
          <p:cNvSpPr txBox="1"/>
          <p:nvPr>
            <p:ph type="body" idx="1"/>
          </p:nvPr>
        </p:nvSpPr>
        <p:spPr>
          <a:xfrm>
            <a:off x="143725" y="1623950"/>
            <a:ext cx="120483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endParaRPr sz="3200">
              <a:solidFill>
                <a:schemeClr val="dk1"/>
              </a:solidFill>
            </a:endParaRPr>
          </a:p>
        </p:txBody>
      </p:sp>
      <p:sp>
        <p:nvSpPr>
          <p:cNvPr id="147" name="Google Shape;147;p19"/>
          <p:cNvSpPr txBox="1"/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  <p:pic>
        <p:nvPicPr>
          <p:cNvPr id="148" name="Google Shape;148;p19">
            <a:hlinkClick r:id="rId1"/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16750"/>
            <a:ext cx="3497150" cy="122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1240971"/>
            <a:ext cx="8737600" cy="5617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type="title"/>
          </p:nvPr>
        </p:nvSpPr>
        <p:spPr>
          <a:xfrm>
            <a:off x="609600" y="606672"/>
            <a:ext cx="10972800" cy="810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144D8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6" name="Google Shape;156;p20"/>
          <p:cNvSpPr txBox="1"/>
          <p:nvPr>
            <p:ph type="body" idx="1"/>
          </p:nvPr>
        </p:nvSpPr>
        <p:spPr>
          <a:xfrm>
            <a:off x="143725" y="1623950"/>
            <a:ext cx="120483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endParaRPr sz="3200">
              <a:solidFill>
                <a:schemeClr val="dk1"/>
              </a:solidFill>
            </a:endParaRPr>
          </a:p>
        </p:txBody>
      </p:sp>
      <p:sp>
        <p:nvSpPr>
          <p:cNvPr id="157" name="Google Shape;157;p20"/>
          <p:cNvSpPr txBox="1"/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  <p:pic>
        <p:nvPicPr>
          <p:cNvPr id="158" name="Google Shape;158;p20">
            <a:hlinkClick r:id="rId1"/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16750"/>
            <a:ext cx="3497150" cy="122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1239000"/>
            <a:ext cx="8740659" cy="561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/>
          <p:nvPr>
            <p:ph type="title"/>
          </p:nvPr>
        </p:nvSpPr>
        <p:spPr>
          <a:xfrm>
            <a:off x="609600" y="606672"/>
            <a:ext cx="10972800" cy="810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0" algn="ctr" rtl="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3200" b="0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Pre-config跟Runtime安裝差別</a:t>
            </a:r>
            <a:endParaRPr lang="zh-TW" sz="3200" b="0">
              <a:solidFill>
                <a:schemeClr val="dk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66" name="Google Shape;166;p21"/>
          <p:cNvSpPr txBox="1"/>
          <p:nvPr>
            <p:ph type="body" idx="1"/>
          </p:nvPr>
        </p:nvSpPr>
        <p:spPr>
          <a:xfrm>
            <a:off x="143725" y="1623950"/>
            <a:ext cx="120483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endParaRPr sz="3200">
              <a:solidFill>
                <a:schemeClr val="dk1"/>
              </a:solidFill>
            </a:endParaRPr>
          </a:p>
        </p:txBody>
      </p:sp>
      <p:sp>
        <p:nvSpPr>
          <p:cNvPr id="167" name="Google Shape;167;p21"/>
          <p:cNvSpPr txBox="1"/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  <p:pic>
        <p:nvPicPr>
          <p:cNvPr id="168" name="Google Shape;168;p21">
            <a:hlinkClick r:id="rId1"/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16750"/>
            <a:ext cx="3497150" cy="122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1293825"/>
            <a:ext cx="8655329" cy="556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/>
          <p:nvPr>
            <p:ph type="title"/>
          </p:nvPr>
        </p:nvSpPr>
        <p:spPr>
          <a:xfrm>
            <a:off x="609600" y="606672"/>
            <a:ext cx="10972800" cy="810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144D85"/>
                </a:solidFill>
              </a:rPr>
              <a:t>     安裝Jetpack6相關注意事項</a:t>
            </a:r>
            <a:endParaRPr lang="zh-TW">
              <a:solidFill>
                <a:srgbClr val="144D85"/>
              </a:solidFill>
            </a:endParaRPr>
          </a:p>
        </p:txBody>
      </p:sp>
      <p:sp>
        <p:nvSpPr>
          <p:cNvPr id="176" name="Google Shape;176;p22"/>
          <p:cNvSpPr txBox="1"/>
          <p:nvPr>
            <p:ph type="body" idx="1"/>
          </p:nvPr>
        </p:nvSpPr>
        <p:spPr>
          <a:xfrm>
            <a:off x="143725" y="1623950"/>
            <a:ext cx="120483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r>
              <a:rPr lang="zh-TW" sz="3200">
                <a:solidFill>
                  <a:schemeClr val="dk1"/>
                </a:solidFill>
              </a:rPr>
              <a:t>原本系統有安裝Jetpack5時，需要先把系統安裝至emmc上</a:t>
            </a: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r>
              <a:rPr lang="zh-TW" sz="3200">
                <a:solidFill>
                  <a:schemeClr val="dk1"/>
                </a:solidFill>
              </a:rPr>
              <a:t>要</a:t>
            </a:r>
            <a:r>
              <a:rPr lang="zh-TW" sz="3200">
                <a:solidFill>
                  <a:schemeClr val="dk1"/>
                </a:solidFill>
              </a:rPr>
              <a:t>安裝至SSD中，原本有系統的SSD中需先格式化。</a:t>
            </a: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r>
              <a:rPr lang="zh-TW" sz="3200">
                <a:solidFill>
                  <a:schemeClr val="dk1"/>
                </a:solidFill>
              </a:rPr>
              <a:t> 如一直報錯誤，Host Machine需先安裝相關套件。</a:t>
            </a: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</a:pPr>
            <a:endParaRPr sz="3200">
              <a:solidFill>
                <a:schemeClr val="dk1"/>
              </a:solidFill>
            </a:endParaRPr>
          </a:p>
        </p:txBody>
      </p:sp>
      <p:sp>
        <p:nvSpPr>
          <p:cNvPr id="177" name="Google Shape;177;p22"/>
          <p:cNvSpPr txBox="1"/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  <p:pic>
        <p:nvPicPr>
          <p:cNvPr id="178" name="Google Shape;178;p22">
            <a:hlinkClick r:id="rId1"/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16750"/>
            <a:ext cx="3497150" cy="122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1952</Words>
  <Application>WPS 演示</Application>
  <PresentationFormat/>
  <Paragraphs>207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Arial</vt:lpstr>
      <vt:lpstr>SimSun</vt:lpstr>
      <vt:lpstr>Wingdings</vt:lpstr>
      <vt:lpstr>Arial</vt:lpstr>
      <vt:lpstr>Raleway</vt:lpstr>
      <vt:lpstr>Lato</vt:lpstr>
      <vt:lpstr>微軟正黑體</vt:lpstr>
      <vt:lpstr>Microsoft YaHei</vt:lpstr>
      <vt:lpstr>Arial Unicode MS</vt:lpstr>
      <vt:lpstr>Streamline</vt:lpstr>
      <vt:lpstr>Jetpack6正式版</vt:lpstr>
      <vt:lpstr>         執行的JETSON ORIN設備</vt:lpstr>
      <vt:lpstr>安裝準備</vt:lpstr>
      <vt:lpstr>NVIDIA SDK Manager</vt:lpstr>
      <vt:lpstr>Jetson Services目前狀態</vt:lpstr>
      <vt:lpstr>PowerPoint 演示文稿</vt:lpstr>
      <vt:lpstr>PowerPoint 演示文稿</vt:lpstr>
      <vt:lpstr>Pre-config跟Runtime安裝差別</vt:lpstr>
      <vt:lpstr>     安裝Jetpack6相關注意事項</vt:lpstr>
      <vt:lpstr>Jetson 裝置相關安裝文件</vt:lpstr>
      <vt:lpstr>NVIDIA Jetson AI Lab</vt:lpstr>
      <vt:lpstr>llamaspeak</vt:lpstr>
      <vt:lpstr>llamaspeak</vt:lpstr>
      <vt:lpstr>Live LLaVA</vt:lpstr>
      <vt:lpstr>Live LLaVA</vt:lpstr>
      <vt:lpstr>PowerPoint 演示文稿</vt:lpstr>
      <vt:lpstr>之後的課程</vt:lpstr>
      <vt:lpstr>之後的課程</vt:lpstr>
      <vt:lpstr>之後的課程</vt:lpstr>
      <vt:lpstr>         Jetson系列AI學習建議</vt:lpstr>
      <vt:lpstr>加入CAVEDU line 社群 </vt:lpstr>
      <vt:lpstr>加入CAVEDU相關連結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Jetpack6正式版</dc:title>
  <dc:creator/>
  <cp:lastModifiedBy>謝坤達</cp:lastModifiedBy>
  <cp:revision>1</cp:revision>
  <dcterms:created xsi:type="dcterms:W3CDTF">2024-06-04T14:12:49Z</dcterms:created>
  <dcterms:modified xsi:type="dcterms:W3CDTF">2024-06-04T14:12:49Z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635BCD373A9E4930A676F156D6DF8B11_13</vt:lpwstr>
  </property>
  <property fmtid="{D5CDD505-2E9C-101B-9397-08002B2CF9AE}" pid="3" name="KSOProductBuildVer">
    <vt:lpwstr>2052-12.1.0.16929</vt:lpwstr>
  </property>
</Properties>
</file>